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E8E59-C479-7DBD-231E-8EC51DF6CBD3}" v="63" dt="2024-10-28T10:49:17.3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10/28/2024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3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6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1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0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4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0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5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1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76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820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8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J62EfUKI3w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dy na papierze">
            <a:extLst>
              <a:ext uri="{FF2B5EF4-FFF2-40B4-BE49-F238E27FC236}">
                <a16:creationId xmlns:a16="http://schemas.microsoft.com/office/drawing/2014/main" id="{A6286D4F-E400-C2CE-6305-8FA496EEB2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rcRect t="3490" b="12241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 fontScale="90000"/>
          </a:bodyPr>
          <a:lstStyle/>
          <a:p>
            <a:r>
              <a:rPr lang="pl-PL" sz="4800">
                <a:ea typeface="+mj-lt"/>
                <a:cs typeface="+mj-lt"/>
              </a:rPr>
              <a:t>Potenzielle Szenarien für die Ergebnisse der Präsidentschaftswahlen in den USA 2024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>
                <a:ea typeface="+mn-lt"/>
                <a:cs typeface="+mn-lt"/>
              </a:rPr>
              <a:t>Ich </a:t>
            </a:r>
            <a:r>
              <a:rPr lang="pl-PL" dirty="0" err="1">
                <a:ea typeface="+mn-lt"/>
                <a:cs typeface="+mn-lt"/>
              </a:rPr>
              <a:t>denke</a:t>
            </a:r>
            <a:r>
              <a:rPr lang="pl-PL" dirty="0">
                <a:ea typeface="+mn-lt"/>
                <a:cs typeface="+mn-lt"/>
              </a:rPr>
              <a:t>, es </a:t>
            </a:r>
            <a:r>
              <a:rPr lang="pl-PL" dirty="0" err="1">
                <a:ea typeface="+mn-lt"/>
                <a:cs typeface="+mn-lt"/>
              </a:rPr>
              <a:t>könnte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sein</a:t>
            </a:r>
            <a:r>
              <a:rPr lang="pl-PL" dirty="0">
                <a:ea typeface="+mn-lt"/>
                <a:cs typeface="+mn-lt"/>
              </a:rPr>
              <a:t>, </a:t>
            </a:r>
            <a:r>
              <a:rPr lang="pl-PL" dirty="0" err="1">
                <a:ea typeface="+mn-lt"/>
                <a:cs typeface="+mn-lt"/>
              </a:rPr>
              <a:t>aber</a:t>
            </a:r>
            <a:r>
              <a:rPr lang="pl-PL" dirty="0">
                <a:ea typeface="+mn-lt"/>
                <a:cs typeface="+mn-lt"/>
              </a:rPr>
              <a:t> ich </a:t>
            </a:r>
            <a:r>
              <a:rPr lang="pl-PL" dirty="0" err="1">
                <a:ea typeface="+mn-lt"/>
                <a:cs typeface="+mn-lt"/>
              </a:rPr>
              <a:t>weiß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nicht</a:t>
            </a:r>
            <a:r>
              <a:rPr lang="pl-PL" dirty="0">
                <a:ea typeface="+mn-lt"/>
                <a:cs typeface="+mn-lt"/>
              </a:rPr>
              <a:t>. Ich </a:t>
            </a:r>
            <a:r>
              <a:rPr lang="pl-PL" dirty="0" err="1">
                <a:ea typeface="+mn-lt"/>
                <a:cs typeface="+mn-lt"/>
              </a:rPr>
              <a:t>hoffe</a:t>
            </a:r>
            <a:r>
              <a:rPr lang="pl-PL" dirty="0">
                <a:ea typeface="+mn-lt"/>
                <a:cs typeface="+mn-lt"/>
              </a:rPr>
              <a:t>, es </a:t>
            </a:r>
            <a:r>
              <a:rPr lang="pl-PL" dirty="0" err="1">
                <a:ea typeface="+mn-lt"/>
                <a:cs typeface="+mn-lt"/>
              </a:rPr>
              <a:t>bewahrheitet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sich</a:t>
            </a:r>
            <a:r>
              <a:rPr lang="pl-PL" dirty="0">
                <a:ea typeface="+mn-lt"/>
                <a:cs typeface="+mn-lt"/>
              </a:rPr>
              <a:t>.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4ADD-7664-8FEC-E115-1043ADF85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>
                <a:ea typeface="+mj-lt"/>
                <a:cs typeface="+mj-lt"/>
              </a:rPr>
              <a:t>„George Washington motiviert seine Soldaten.”</a:t>
            </a:r>
            <a:endParaRPr lang="en-US"/>
          </a:p>
        </p:txBody>
      </p:sp>
      <p:pic>
        <p:nvPicPr>
          <p:cNvPr id="7" name="Online Media 6" title="Washington's Dream 2 - SNL">
            <a:hlinkClick r:id="" action="ppaction://media"/>
            <a:extLst>
              <a:ext uri="{FF2B5EF4-FFF2-40B4-BE49-F238E27FC236}">
                <a16:creationId xmlns:a16="http://schemas.microsoft.com/office/drawing/2014/main" id="{ACB693BD-99A1-2759-14AE-F28267DF10E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89225" y="2103438"/>
            <a:ext cx="6813550" cy="3849687"/>
          </a:xfrm>
        </p:spPr>
      </p:pic>
    </p:spTree>
    <p:extLst>
      <p:ext uri="{BB962C8B-B14F-4D97-AF65-F5344CB8AC3E}">
        <p14:creationId xmlns:p14="http://schemas.microsoft.com/office/powerpoint/2010/main" val="3052025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holding an object and a flag&#10;&#10;Description automatically generated">
            <a:extLst>
              <a:ext uri="{FF2B5EF4-FFF2-40B4-BE49-F238E27FC236}">
                <a16:creationId xmlns:a16="http://schemas.microsoft.com/office/drawing/2014/main" id="{B25E92DC-D48F-F5F8-381C-15BE54D8A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149" b="2440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350AE8-D028-19F7-9F59-C0BDA0F97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ENDE RAHHHHHH</a:t>
            </a:r>
            <a:endParaRPr lang="en-US" sz="4400" cap="all" spc="-100" dirty="0">
              <a:solidFill>
                <a:schemeClr val="tx1"/>
              </a:solidFill>
            </a:endParaRPr>
          </a:p>
        </p:txBody>
      </p:sp>
      <p:pic>
        <p:nvPicPr>
          <p:cNvPr id="5" name="Picture 4" descr="A bald eagle flying over water&#10;&#10;Description automatically generated">
            <a:extLst>
              <a:ext uri="{FF2B5EF4-FFF2-40B4-BE49-F238E27FC236}">
                <a16:creationId xmlns:a16="http://schemas.microsoft.com/office/drawing/2014/main" id="{D0F95F3F-9823-26C5-8049-1D8A0F05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979" y="21744"/>
            <a:ext cx="2971800" cy="2781300"/>
          </a:xfrm>
          <a:prstGeom prst="rect">
            <a:avLst/>
          </a:prstGeom>
        </p:spPr>
      </p:pic>
      <p:pic>
        <p:nvPicPr>
          <p:cNvPr id="6" name="Picture 5" descr="A football player wearing a helmet&#10;&#10;Description automatically generated">
            <a:extLst>
              <a:ext uri="{FF2B5EF4-FFF2-40B4-BE49-F238E27FC236}">
                <a16:creationId xmlns:a16="http://schemas.microsoft.com/office/drawing/2014/main" id="{29FBCCB4-F501-6B14-B710-0719C085B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36" y="12699"/>
            <a:ext cx="2589454" cy="2345269"/>
          </a:xfrm>
          <a:prstGeom prst="rect">
            <a:avLst/>
          </a:prstGeom>
        </p:spPr>
      </p:pic>
      <p:pic>
        <p:nvPicPr>
          <p:cNvPr id="7" name="Picture 6" descr="A skull with a flag painted on it&#10;&#10;Description automatically generated">
            <a:extLst>
              <a:ext uri="{FF2B5EF4-FFF2-40B4-BE49-F238E27FC236}">
                <a16:creationId xmlns:a16="http://schemas.microsoft.com/office/drawing/2014/main" id="{B78A1338-EFEA-04FB-95B6-64909CE0F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" y="4782993"/>
            <a:ext cx="2232699" cy="2141105"/>
          </a:xfrm>
          <a:prstGeom prst="rect">
            <a:avLst/>
          </a:prstGeom>
        </p:spPr>
      </p:pic>
      <p:pic>
        <p:nvPicPr>
          <p:cNvPr id="8" name="Picture 7" descr="A painting of a group of people in a boat&#10;&#10;Description automatically generated">
            <a:extLst>
              <a:ext uri="{FF2B5EF4-FFF2-40B4-BE49-F238E27FC236}">
                <a16:creationId xmlns:a16="http://schemas.microsoft.com/office/drawing/2014/main" id="{4DFD86F2-74A3-A9B8-B0F9-B15E85932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9430" y="5578413"/>
            <a:ext cx="2583217" cy="1242320"/>
          </a:xfrm>
          <a:prstGeom prst="rect">
            <a:avLst/>
          </a:prstGeom>
        </p:spPr>
      </p:pic>
      <p:pic>
        <p:nvPicPr>
          <p:cNvPr id="3" name="Picture 2" descr="A person in a garment&#10;&#10;Description automatically generated">
            <a:extLst>
              <a:ext uri="{FF2B5EF4-FFF2-40B4-BE49-F238E27FC236}">
                <a16:creationId xmlns:a16="http://schemas.microsoft.com/office/drawing/2014/main" id="{645AD14B-2DF0-F7C9-6AB3-D8EC6FE9D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276" y="3262745"/>
            <a:ext cx="3402722" cy="12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74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Content Placeholder 3" descr="A map of the united states&#10;&#10;Description automatically generated">
            <a:extLst>
              <a:ext uri="{FF2B5EF4-FFF2-40B4-BE49-F238E27FC236}">
                <a16:creationId xmlns:a16="http://schemas.microsoft.com/office/drawing/2014/main" id="{157A3F7E-F92D-7DEA-E4C3-2611ADA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0" y="751283"/>
            <a:ext cx="8523270" cy="54146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F56C2-6EEE-4B5C-996A-B8CCE8F1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Swing-Staaten bei den Wahlen 2024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5A3B9E-4DE4-4D27-3ED2-9895BB66A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Pennsylvania</a:t>
            </a:r>
          </a:p>
          <a:p>
            <a:pPr>
              <a:buClr>
                <a:srgbClr val="262626"/>
              </a:buClr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North Carolina</a:t>
            </a:r>
          </a:p>
          <a:p>
            <a:pPr>
              <a:buClr>
                <a:srgbClr val="262626"/>
              </a:buClr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Georgia</a:t>
            </a:r>
          </a:p>
          <a:p>
            <a:pPr>
              <a:buClr>
                <a:srgbClr val="262626"/>
              </a:buClr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Michigan</a:t>
            </a:r>
          </a:p>
          <a:p>
            <a:pPr>
              <a:buClr>
                <a:srgbClr val="262626"/>
              </a:buClr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Arizona</a:t>
            </a:r>
          </a:p>
          <a:p>
            <a:pPr>
              <a:buClr>
                <a:srgbClr val="262626"/>
              </a:buClr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Wisconsin</a:t>
            </a:r>
          </a:p>
          <a:p>
            <a:pPr>
              <a:buClr>
                <a:srgbClr val="262626"/>
              </a:buClr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Nevada</a:t>
            </a:r>
          </a:p>
        </p:txBody>
      </p:sp>
    </p:spTree>
    <p:extLst>
      <p:ext uri="{BB962C8B-B14F-4D97-AF65-F5344CB8AC3E}">
        <p14:creationId xmlns:p14="http://schemas.microsoft.com/office/powerpoint/2010/main" val="106198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Content Placeholder 3" descr="A map of the united states&#10;&#10;Description automatically generated">
            <a:extLst>
              <a:ext uri="{FF2B5EF4-FFF2-40B4-BE49-F238E27FC236}">
                <a16:creationId xmlns:a16="http://schemas.microsoft.com/office/drawing/2014/main" id="{1FC11B9A-C92A-A902-83F8-325DB7E9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1" y="277417"/>
            <a:ext cx="8562669" cy="628847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52622-BD39-E927-B096-474441EA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l-PL" sz="2400" cap="all" spc="-100" err="1">
                <a:ea typeface="+mj-lt"/>
                <a:cs typeface="+mj-lt"/>
              </a:rPr>
              <a:t>Die</a:t>
            </a:r>
            <a:r>
              <a:rPr lang="pl-PL" sz="2400" cap="all" spc="-100">
                <a:ea typeface="+mj-lt"/>
                <a:cs typeface="+mj-lt"/>
              </a:rPr>
              <a:t> </a:t>
            </a:r>
            <a:r>
              <a:rPr lang="pl-PL" sz="2400" cap="all" spc="-100" err="1">
                <a:ea typeface="+mj-lt"/>
                <a:cs typeface="+mj-lt"/>
              </a:rPr>
              <a:t>Demokraten</a:t>
            </a:r>
            <a:r>
              <a:rPr lang="pl-PL" sz="2400" cap="all" spc="-100">
                <a:ea typeface="+mj-lt"/>
                <a:cs typeface="+mj-lt"/>
              </a:rPr>
              <a:t> </a:t>
            </a:r>
            <a:r>
              <a:rPr lang="pl-PL" sz="2400" cap="all" spc="-100" err="1">
                <a:ea typeface="+mj-lt"/>
                <a:cs typeface="+mj-lt"/>
              </a:rPr>
              <a:t>gewinnen</a:t>
            </a:r>
            <a:r>
              <a:rPr lang="pl-PL" sz="2400" cap="all" spc="-100">
                <a:ea typeface="+mj-lt"/>
                <a:cs typeface="+mj-lt"/>
              </a:rPr>
              <a:t> </a:t>
            </a:r>
            <a:r>
              <a:rPr lang="pl-PL" sz="2400" cap="all" spc="-100" err="1">
                <a:ea typeface="+mj-lt"/>
                <a:cs typeface="+mj-lt"/>
              </a:rPr>
              <a:t>North</a:t>
            </a:r>
            <a:r>
              <a:rPr lang="pl-PL" sz="2400" cap="all" spc="-100">
                <a:ea typeface="+mj-lt"/>
                <a:cs typeface="+mj-lt"/>
              </a:rPr>
              <a:t> Carolina.</a:t>
            </a:r>
            <a:endParaRPr lang="en-US"/>
          </a:p>
        </p:txBody>
      </p:sp>
      <p:sp>
        <p:nvSpPr>
          <p:cNvPr id="59" name="Content Placeholder 43">
            <a:extLst>
              <a:ext uri="{FF2B5EF4-FFF2-40B4-BE49-F238E27FC236}">
                <a16:creationId xmlns:a16="http://schemas.microsoft.com/office/drawing/2014/main" id="{F375AE54-DD66-59B9-5FA4-27285112B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Michigan I </a:t>
            </a:r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Pennsylvanie</a:t>
            </a:r>
          </a:p>
        </p:txBody>
      </p:sp>
    </p:spTree>
    <p:extLst>
      <p:ext uri="{BB962C8B-B14F-4D97-AF65-F5344CB8AC3E}">
        <p14:creationId xmlns:p14="http://schemas.microsoft.com/office/powerpoint/2010/main" val="122454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Content Placeholder 3" descr="A map of the united states&#10;&#10;Description automatically generated">
            <a:extLst>
              <a:ext uri="{FF2B5EF4-FFF2-40B4-BE49-F238E27FC236}">
                <a16:creationId xmlns:a16="http://schemas.microsoft.com/office/drawing/2014/main" id="{B88C9231-F071-F53B-E5E8-AD9313C3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9" y="720495"/>
            <a:ext cx="8761875" cy="5568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7704-BD2F-6201-7D83-89CD30C7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 fontScale="90000"/>
          </a:bodyPr>
          <a:lstStyle/>
          <a:p>
            <a:r>
              <a:rPr lang="pl-PL" sz="2800">
                <a:ea typeface="+mj-lt"/>
                <a:cs typeface="+mj-lt"/>
              </a:rPr>
              <a:t>„Eine andere Möglichkeit ist, dass die Demokraten North Carolina gewinnen.”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849634-05CD-1665-F18D-DA6D72FA6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Demokraci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wygrywają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Nevade, Wisconsin, Michigan I </a:t>
            </a:r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Pennsylvanie</a:t>
            </a:r>
          </a:p>
        </p:txBody>
      </p:sp>
    </p:spTree>
    <p:extLst>
      <p:ext uri="{BB962C8B-B14F-4D97-AF65-F5344CB8AC3E}">
        <p14:creationId xmlns:p14="http://schemas.microsoft.com/office/powerpoint/2010/main" val="37524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Content Placeholder 3" descr="A map of the united states&#10;&#10;Description automatically generated">
            <a:extLst>
              <a:ext uri="{FF2B5EF4-FFF2-40B4-BE49-F238E27FC236}">
                <a16:creationId xmlns:a16="http://schemas.microsoft.com/office/drawing/2014/main" id="{0F2C3FA4-62DF-7312-20D6-405021E6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9" y="720495"/>
            <a:ext cx="8731088" cy="5537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A4597-88D4-AC40-5EAC-5B1C88EF6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Eine andere Option.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939A35-C245-004A-3056-48AA4E99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262626"/>
              </a:buClr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„Die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Demokraten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gewinnen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alle Swing-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Staaten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.”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3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64AC1-C340-3B80-19FE-94C8A1C97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3567774"/>
            <a:ext cx="4602152" cy="9390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cap="all" spc="-100"/>
              <a:t>NORTH CAROLINA</a:t>
            </a:r>
          </a:p>
        </p:txBody>
      </p:sp>
      <p:pic>
        <p:nvPicPr>
          <p:cNvPr id="5" name="Picture 4" descr="A screenshot of a screenshot of two people&#10;&#10;Description automatically generated">
            <a:extLst>
              <a:ext uri="{FF2B5EF4-FFF2-40B4-BE49-F238E27FC236}">
                <a16:creationId xmlns:a16="http://schemas.microsoft.com/office/drawing/2014/main" id="{8F2F2AF5-55FB-7BFB-0D12-1EE61BCC4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841362"/>
            <a:ext cx="5060992" cy="5151138"/>
          </a:xfrm>
          <a:prstGeom prst="rect">
            <a:avLst/>
          </a:prstGeom>
        </p:spPr>
      </p:pic>
      <p:pic>
        <p:nvPicPr>
          <p:cNvPr id="4" name="Content Placeholder 3" descr="A map of the state of north carolina&#10;&#10;Description automatically generated">
            <a:extLst>
              <a:ext uri="{FF2B5EF4-FFF2-40B4-BE49-F238E27FC236}">
                <a16:creationId xmlns:a16="http://schemas.microsoft.com/office/drawing/2014/main" id="{A77D0BDC-57ED-4D30-6FD4-612B239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89" y="564693"/>
            <a:ext cx="4493017" cy="2864298"/>
          </a:xfrm>
          <a:prstGeom prst="rect">
            <a:avLst/>
          </a:prstGeo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BAAB5CE-AFC1-06BA-BCC5-E59F02603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4555671"/>
            <a:ext cx="4602152" cy="14633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>
                <a:ea typeface="+mn-lt"/>
                <a:cs typeface="+mn-lt"/>
              </a:rPr>
              <a:t>Die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Wahlergebnisse</a:t>
            </a:r>
            <a:r>
              <a:rPr lang="pl-PL" dirty="0">
                <a:ea typeface="+mn-lt"/>
                <a:cs typeface="+mn-lt"/>
              </a:rPr>
              <a:t> von 2020 </a:t>
            </a:r>
            <a:r>
              <a:rPr lang="pl-PL" dirty="0" err="1">
                <a:ea typeface="+mn-lt"/>
                <a:cs typeface="+mn-lt"/>
              </a:rPr>
              <a:t>und</a:t>
            </a:r>
            <a:r>
              <a:rPr lang="pl-PL" dirty="0">
                <a:ea typeface="+mn-lt"/>
                <a:cs typeface="+mn-lt"/>
              </a:rPr>
              <a:t> was </a:t>
            </a:r>
            <a:r>
              <a:rPr lang="pl-PL" dirty="0" err="1">
                <a:ea typeface="+mn-lt"/>
                <a:cs typeface="+mn-lt"/>
              </a:rPr>
              <a:t>dieses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Jahr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passieren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könnte</a:t>
            </a:r>
            <a:r>
              <a:rPr lang="pl-PL" dirty="0">
                <a:ea typeface="+mn-lt"/>
                <a:cs typeface="+mn-lt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7966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7463-4730-5337-F3FC-3E97DB42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Bevölkerungsveränderungen in North Carolina 2020–2024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D623-1756-5D82-68BE-58B05AD58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CHARLOTTE 874,579 &gt; 911,311 (+36,732)</a:t>
            </a:r>
          </a:p>
          <a:p>
            <a:pPr>
              <a:buClr>
                <a:srgbClr val="262626"/>
              </a:buClr>
            </a:pPr>
            <a:r>
              <a:rPr lang="en-US" dirty="0"/>
              <a:t>RALEIGH 467,665 &gt; 482,295 (+14,630)</a:t>
            </a:r>
          </a:p>
          <a:p>
            <a:pPr>
              <a:buClr>
                <a:srgbClr val="262626"/>
              </a:buClr>
            </a:pPr>
            <a:r>
              <a:rPr lang="en-US" dirty="0">
                <a:ea typeface="+mn-lt"/>
                <a:cs typeface="+mn-lt"/>
              </a:rPr>
              <a:t>GREENSBORO 299,035 &gt; 302,296 (+3,261)</a:t>
            </a:r>
          </a:p>
          <a:p>
            <a:pPr>
              <a:buClr>
                <a:srgbClr val="262626"/>
              </a:buClr>
            </a:pPr>
            <a:r>
              <a:rPr lang="en-US" dirty="0">
                <a:ea typeface="+mn-lt"/>
                <a:cs typeface="+mn-lt"/>
              </a:rPr>
              <a:t>DURHAM 283,506 &gt; 296,186 (+12,680)</a:t>
            </a:r>
          </a:p>
          <a:p>
            <a:pPr>
              <a:buClr>
                <a:srgbClr val="262626"/>
              </a:buClr>
            </a:pPr>
            <a:r>
              <a:rPr lang="en-US" dirty="0">
                <a:ea typeface="+mn-lt"/>
                <a:cs typeface="+mn-lt"/>
              </a:rPr>
              <a:t>WINSTON-SALEM 249,545 &gt; 252,975 (+3430)</a:t>
            </a:r>
          </a:p>
          <a:p>
            <a:pPr>
              <a:buClr>
                <a:srgbClr val="262626"/>
              </a:buClr>
            </a:pPr>
            <a:r>
              <a:rPr lang="en-US" dirty="0">
                <a:ea typeface="+mn-lt"/>
                <a:cs typeface="+mn-lt"/>
              </a:rPr>
              <a:t>ASHEVILLE 94,589 &gt; 95,056 (+470)</a:t>
            </a:r>
          </a:p>
          <a:p>
            <a:pPr>
              <a:buClr>
                <a:srgbClr val="262626"/>
              </a:buClr>
            </a:pPr>
            <a:r>
              <a:rPr lang="pl-PL" dirty="0">
                <a:ea typeface="+mn-lt"/>
                <a:cs typeface="+mn-lt"/>
              </a:rPr>
              <a:t>„</a:t>
            </a:r>
            <a:r>
              <a:rPr lang="pl-PL" dirty="0" err="1">
                <a:ea typeface="+mn-lt"/>
                <a:cs typeface="+mn-lt"/>
              </a:rPr>
              <a:t>Die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Bevölkerung</a:t>
            </a:r>
            <a:r>
              <a:rPr lang="pl-PL" dirty="0">
                <a:ea typeface="+mn-lt"/>
                <a:cs typeface="+mn-lt"/>
              </a:rPr>
              <a:t> der größten Städte in North Carolina ist insgesamt um 71.563 Personen gestiegen.</a:t>
            </a:r>
          </a:p>
          <a:p>
            <a:pPr>
              <a:buClr>
                <a:srgbClr val="262626"/>
              </a:buClr>
            </a:pPr>
            <a:endParaRPr lang="pl-PL"/>
          </a:p>
          <a:p>
            <a:pPr>
              <a:buClr>
                <a:srgbClr val="262626"/>
              </a:buClr>
            </a:pPr>
            <a:r>
              <a:rPr lang="pl-PL" dirty="0" err="1">
                <a:ea typeface="+mn-lt"/>
                <a:cs typeface="+mn-lt"/>
              </a:rPr>
              <a:t>Trump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gewann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die</a:t>
            </a:r>
            <a:r>
              <a:rPr lang="pl-PL" dirty="0">
                <a:ea typeface="+mn-lt"/>
                <a:cs typeface="+mn-lt"/>
              </a:rPr>
              <a:t> vorherigen Wahlen mit einem Vorsprung von 74.483 Stimmen.</a:t>
            </a:r>
          </a:p>
          <a:p>
            <a:pPr>
              <a:buClr>
                <a:srgbClr val="262626"/>
              </a:buClr>
            </a:pPr>
            <a:endParaRPr lang="pl-PL"/>
          </a:p>
          <a:p>
            <a:pPr>
              <a:buClr>
                <a:srgbClr val="262626"/>
              </a:buClr>
            </a:pPr>
            <a:r>
              <a:rPr lang="pl-PL" dirty="0" err="1">
                <a:ea typeface="+mn-lt"/>
                <a:cs typeface="+mn-lt"/>
              </a:rPr>
              <a:t>Städte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und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Vororte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wachsen</a:t>
            </a:r>
            <a:r>
              <a:rPr lang="pl-PL" dirty="0">
                <a:ea typeface="+mn-lt"/>
                <a:cs typeface="+mn-lt"/>
              </a:rPr>
              <a:t> in der </a:t>
            </a:r>
            <a:r>
              <a:rPr lang="pl-PL" dirty="0" err="1">
                <a:ea typeface="+mn-lt"/>
                <a:cs typeface="+mn-lt"/>
              </a:rPr>
              <a:t>Bevölkerung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und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werden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zunehmend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liberaler</a:t>
            </a:r>
            <a:r>
              <a:rPr lang="pl-PL" dirty="0">
                <a:ea typeface="+mn-lt"/>
                <a:cs typeface="+mn-lt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15328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phone&#10;&#10;Description automatically generated">
            <a:extLst>
              <a:ext uri="{FF2B5EF4-FFF2-40B4-BE49-F238E27FC236}">
                <a16:creationId xmlns:a16="http://schemas.microsoft.com/office/drawing/2014/main" id="{602F6297-CCDA-DABF-CF1D-827DF553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55" y="648231"/>
            <a:ext cx="3072552" cy="321733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6AD397-CD16-9F8C-F046-C5EF41E7E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208" y="648229"/>
            <a:ext cx="3051674" cy="3220765"/>
          </a:xfrm>
          <a:prstGeom prst="rect">
            <a:avLst/>
          </a:prstGeom>
        </p:spPr>
      </p:pic>
      <p:pic>
        <p:nvPicPr>
          <p:cNvPr id="5" name="Picture 4" descr="A map of the state of georgia with red and blue squares&#10;&#10;Description automatically generated">
            <a:extLst>
              <a:ext uri="{FF2B5EF4-FFF2-40B4-BE49-F238E27FC236}">
                <a16:creationId xmlns:a16="http://schemas.microsoft.com/office/drawing/2014/main" id="{938EB7F6-B955-7D1E-5E81-8B9AA8800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489" y="1115798"/>
            <a:ext cx="3406263" cy="22821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A0B685E-5162-4E10-98F2-9511FD9E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4216139"/>
            <a:ext cx="12192000" cy="264186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249" y="4380353"/>
            <a:ext cx="11859768" cy="231343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70FF7-7035-31FE-C225-1A0DC64D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76" y="4495893"/>
            <a:ext cx="5588000" cy="1923571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GEORGIA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881334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053DFBF-FBB5-496E-35D8-B576198CD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6" y="4495893"/>
            <a:ext cx="5624355" cy="1923570"/>
          </a:xfrm>
        </p:spPr>
        <p:txBody>
          <a:bodyPr anchor="ctr">
            <a:normAutofit/>
          </a:bodyPr>
          <a:lstStyle/>
          <a:p>
            <a:r>
              <a:rPr lang="pl-PL" dirty="0">
                <a:ea typeface="+mn-lt"/>
                <a:cs typeface="+mn-lt"/>
              </a:rPr>
              <a:t>„Das </a:t>
            </a:r>
            <a:r>
              <a:rPr lang="pl-PL" dirty="0" err="1">
                <a:ea typeface="+mn-lt"/>
                <a:cs typeface="+mn-lt"/>
              </a:rPr>
              <a:t>kontinuierliche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Wachstum</a:t>
            </a:r>
            <a:r>
              <a:rPr lang="pl-PL" dirty="0">
                <a:ea typeface="+mn-lt"/>
                <a:cs typeface="+mn-lt"/>
              </a:rPr>
              <a:t> von Atlanta </a:t>
            </a:r>
            <a:r>
              <a:rPr lang="pl-PL" dirty="0" err="1">
                <a:ea typeface="+mn-lt"/>
                <a:cs typeface="+mn-lt"/>
              </a:rPr>
              <a:t>ermöglicht</a:t>
            </a:r>
            <a:r>
              <a:rPr lang="pl-PL" dirty="0">
                <a:ea typeface="+mn-lt"/>
                <a:cs typeface="+mn-lt"/>
              </a:rPr>
              <a:t> es den </a:t>
            </a:r>
            <a:r>
              <a:rPr lang="pl-PL" dirty="0" err="1">
                <a:ea typeface="+mn-lt"/>
                <a:cs typeface="+mn-lt"/>
              </a:rPr>
              <a:t>Demokraten</a:t>
            </a:r>
            <a:r>
              <a:rPr lang="pl-PL" dirty="0">
                <a:ea typeface="+mn-lt"/>
                <a:cs typeface="+mn-lt"/>
              </a:rPr>
              <a:t>, Georgia </a:t>
            </a:r>
            <a:r>
              <a:rPr lang="pl-PL" dirty="0" err="1">
                <a:ea typeface="+mn-lt"/>
                <a:cs typeface="+mn-lt"/>
              </a:rPr>
              <a:t>zu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gewinnen</a:t>
            </a:r>
            <a:r>
              <a:rPr lang="pl-PL" dirty="0">
                <a:ea typeface="+mn-lt"/>
                <a:cs typeface="+mn-lt"/>
              </a:rPr>
              <a:t>. Im </a:t>
            </a:r>
            <a:r>
              <a:rPr lang="pl-PL" dirty="0" err="1">
                <a:ea typeface="+mn-lt"/>
                <a:cs typeface="+mn-lt"/>
              </a:rPr>
              <a:t>Jahr</a:t>
            </a:r>
            <a:r>
              <a:rPr lang="pl-PL" dirty="0">
                <a:ea typeface="+mn-lt"/>
                <a:cs typeface="+mn-lt"/>
              </a:rPr>
              <a:t> 2020 </a:t>
            </a:r>
            <a:r>
              <a:rPr lang="pl-PL" dirty="0" err="1">
                <a:ea typeface="+mn-lt"/>
                <a:cs typeface="+mn-lt"/>
              </a:rPr>
              <a:t>besiegte</a:t>
            </a:r>
            <a:r>
              <a:rPr lang="pl-PL" dirty="0">
                <a:ea typeface="+mn-lt"/>
                <a:cs typeface="+mn-lt"/>
              </a:rPr>
              <a:t> Joe Biden </a:t>
            </a:r>
            <a:r>
              <a:rPr lang="pl-PL" dirty="0" err="1">
                <a:ea typeface="+mn-lt"/>
                <a:cs typeface="+mn-lt"/>
              </a:rPr>
              <a:t>Trump</a:t>
            </a:r>
            <a:r>
              <a:rPr lang="pl-PL" dirty="0">
                <a:ea typeface="+mn-lt"/>
                <a:cs typeface="+mn-lt"/>
              </a:rPr>
              <a:t> nur </a:t>
            </a:r>
            <a:r>
              <a:rPr lang="pl-PL" dirty="0" err="1">
                <a:ea typeface="+mn-lt"/>
                <a:cs typeface="+mn-lt"/>
              </a:rPr>
              <a:t>knapp</a:t>
            </a:r>
            <a:r>
              <a:rPr lang="pl-PL" dirty="0">
                <a:ea typeface="+mn-lt"/>
                <a:cs typeface="+mn-lt"/>
              </a:rPr>
              <a:t>. </a:t>
            </a:r>
            <a:r>
              <a:rPr lang="pl-PL" dirty="0" err="1">
                <a:ea typeface="+mn-lt"/>
                <a:cs typeface="+mn-lt"/>
              </a:rPr>
              <a:t>Noch</a:t>
            </a:r>
            <a:r>
              <a:rPr lang="pl-PL" dirty="0">
                <a:ea typeface="+mn-lt"/>
                <a:cs typeface="+mn-lt"/>
              </a:rPr>
              <a:t> 2016 lag der </a:t>
            </a:r>
            <a:r>
              <a:rPr lang="pl-PL" dirty="0" err="1">
                <a:ea typeface="+mn-lt"/>
                <a:cs typeface="+mn-lt"/>
              </a:rPr>
              <a:t>Vorsprung</a:t>
            </a:r>
            <a:r>
              <a:rPr lang="pl-PL" dirty="0">
                <a:ea typeface="+mn-lt"/>
                <a:cs typeface="+mn-lt"/>
              </a:rPr>
              <a:t> der </a:t>
            </a:r>
            <a:r>
              <a:rPr lang="pl-PL" dirty="0" err="1">
                <a:ea typeface="+mn-lt"/>
                <a:cs typeface="+mn-lt"/>
              </a:rPr>
              <a:t>Republikaner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bei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über</a:t>
            </a:r>
            <a:r>
              <a:rPr lang="pl-PL" dirty="0">
                <a:ea typeface="+mn-lt"/>
                <a:cs typeface="+mn-lt"/>
              </a:rPr>
              <a:t> 5 % </a:t>
            </a:r>
            <a:r>
              <a:rPr lang="pl-PL" dirty="0" err="1">
                <a:ea typeface="+mn-lt"/>
                <a:cs typeface="+mn-lt"/>
              </a:rPr>
              <a:t>und</a:t>
            </a:r>
            <a:r>
              <a:rPr lang="pl-PL" dirty="0">
                <a:ea typeface="+mn-lt"/>
                <a:cs typeface="+mn-lt"/>
              </a:rPr>
              <a:t> 2012 </a:t>
            </a:r>
            <a:r>
              <a:rPr lang="pl-PL" dirty="0" err="1">
                <a:ea typeface="+mn-lt"/>
                <a:cs typeface="+mn-lt"/>
              </a:rPr>
              <a:t>bei</a:t>
            </a:r>
            <a:r>
              <a:rPr lang="pl-PL" dirty="0">
                <a:ea typeface="+mn-lt"/>
                <a:cs typeface="+mn-lt"/>
              </a:rPr>
              <a:t> fast 8 %.”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1002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088BA-0C95-52DC-7C41-4992816B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3567774"/>
            <a:ext cx="4602152" cy="939074"/>
          </a:xfrm>
        </p:spPr>
        <p:txBody>
          <a:bodyPr>
            <a:normAutofit/>
          </a:bodyPr>
          <a:lstStyle/>
          <a:p>
            <a:r>
              <a:rPr lang="en-US" sz="3200"/>
              <a:t>Pennsylvania</a:t>
            </a:r>
          </a:p>
        </p:txBody>
      </p:sp>
      <p:pic>
        <p:nvPicPr>
          <p:cNvPr id="4" name="Content Placeholder 3" descr="A screenshot of a cellphone&#10;&#10;Description automatically generated">
            <a:extLst>
              <a:ext uri="{FF2B5EF4-FFF2-40B4-BE49-F238E27FC236}">
                <a16:creationId xmlns:a16="http://schemas.microsoft.com/office/drawing/2014/main" id="{193F144A-EED1-BC68-F1E4-79174E44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780997"/>
            <a:ext cx="5060992" cy="5271868"/>
          </a:xfrm>
          <a:prstGeom prst="rect">
            <a:avLst/>
          </a:prstGeom>
        </p:spPr>
      </p:pic>
      <p:pic>
        <p:nvPicPr>
          <p:cNvPr id="5" name="Picture 4" descr="A map of pennsylvania with red and blue states&#10;&#10;Description automatically generated">
            <a:extLst>
              <a:ext uri="{FF2B5EF4-FFF2-40B4-BE49-F238E27FC236}">
                <a16:creationId xmlns:a16="http://schemas.microsoft.com/office/drawing/2014/main" id="{F8520639-DB01-3731-0866-525F5DBBA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579" y="575485"/>
            <a:ext cx="4965438" cy="284271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953796-0908-60CF-E68A-744C78BD1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4555671"/>
            <a:ext cx="4602152" cy="14633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>
                <a:ea typeface="+mn-lt"/>
                <a:cs typeface="+mn-lt"/>
              </a:rPr>
              <a:t>In </a:t>
            </a:r>
            <a:r>
              <a:rPr lang="pl-PL" dirty="0" err="1">
                <a:ea typeface="+mn-lt"/>
                <a:cs typeface="+mn-lt"/>
              </a:rPr>
              <a:t>Pennsylvania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hängt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alles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davon</a:t>
            </a:r>
            <a:r>
              <a:rPr lang="pl-PL" dirty="0">
                <a:ea typeface="+mn-lt"/>
                <a:cs typeface="+mn-lt"/>
              </a:rPr>
              <a:t> ab, </a:t>
            </a:r>
            <a:r>
              <a:rPr lang="pl-PL" dirty="0" err="1">
                <a:ea typeface="+mn-lt"/>
                <a:cs typeface="+mn-lt"/>
              </a:rPr>
              <a:t>ob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die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Menschen</a:t>
            </a:r>
            <a:r>
              <a:rPr lang="pl-PL" dirty="0">
                <a:ea typeface="+mn-lt"/>
                <a:cs typeface="+mn-lt"/>
              </a:rPr>
              <a:t> in den </a:t>
            </a:r>
            <a:r>
              <a:rPr lang="pl-PL" dirty="0" err="1">
                <a:ea typeface="+mn-lt"/>
                <a:cs typeface="+mn-lt"/>
              </a:rPr>
              <a:t>Städten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zur</a:t>
            </a:r>
            <a:r>
              <a:rPr lang="pl-PL" dirty="0">
                <a:ea typeface="+mn-lt"/>
                <a:cs typeface="+mn-lt"/>
              </a:rPr>
              <a:t> Wahl </a:t>
            </a:r>
            <a:r>
              <a:rPr lang="pl-PL" dirty="0" err="1">
                <a:ea typeface="+mn-lt"/>
                <a:cs typeface="+mn-lt"/>
              </a:rPr>
              <a:t>gehen</a:t>
            </a:r>
            <a:r>
              <a:rPr lang="pl-PL" dirty="0">
                <a:ea typeface="+mn-lt"/>
                <a:cs typeface="+mn-lt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08023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SavonVTI</vt:lpstr>
      <vt:lpstr>Potenzielle Szenarien für die Ergebnisse der Präsidentschaftswahlen in den USA 2024</vt:lpstr>
      <vt:lpstr>Swing-Staaten bei den Wahlen 2024</vt:lpstr>
      <vt:lpstr>Die Demokraten gewinnen North Carolina.</vt:lpstr>
      <vt:lpstr>„Eine andere Möglichkeit ist, dass die Demokraten North Carolina gewinnen.”</vt:lpstr>
      <vt:lpstr>Eine andere Option.</vt:lpstr>
      <vt:lpstr>NORTH CAROLINA</vt:lpstr>
      <vt:lpstr>Bevölkerungsveränderungen in North Carolina 2020–2024</vt:lpstr>
      <vt:lpstr>GEORGIA</vt:lpstr>
      <vt:lpstr>Pennsylvania</vt:lpstr>
      <vt:lpstr>„George Washington motiviert seine Soldaten.”</vt:lpstr>
      <vt:lpstr>ENDE RAHHHHHH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Potencjalne Scenariusze Wyników Wyborów Prezydenckich w USA 2024</dc:title>
  <dc:creator/>
  <cp:revision>36</cp:revision>
  <dcterms:created xsi:type="dcterms:W3CDTF">2024-10-18T11:53:30Z</dcterms:created>
  <dcterms:modified xsi:type="dcterms:W3CDTF">2024-10-28T10:50:14Z</dcterms:modified>
</cp:coreProperties>
</file>